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350" r:id="rId2"/>
    <p:sldId id="291" r:id="rId3"/>
    <p:sldId id="377" r:id="rId4"/>
    <p:sldId id="374" r:id="rId5"/>
    <p:sldId id="378" r:id="rId6"/>
    <p:sldId id="293" r:id="rId7"/>
    <p:sldId id="331" r:id="rId8"/>
    <p:sldId id="332" r:id="rId9"/>
    <p:sldId id="29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8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E7EF1F-4443-4034-8D78-FD3FA27604D4}" type="datetimeFigureOut">
              <a:rPr lang="en-US" smtClean="0"/>
              <a:pPr/>
              <a:t>8/14/2014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4C8A50-F8F5-4373-AD49-C40DE058D4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604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Could demo Newtown Raphson Using NR_Graphical.m function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8586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8/14/2014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BA617D-D1B8-42E5-9EBD-6D544BD9A881}" type="datetimeFigureOut">
              <a:rPr lang="en-US" smtClean="0"/>
              <a:pPr/>
              <a:t>8/14/2014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438400"/>
            <a:ext cx="7772400" cy="1362456"/>
          </a:xfrm>
        </p:spPr>
        <p:txBody>
          <a:bodyPr/>
          <a:lstStyle/>
          <a:p>
            <a:pPr algn="ctr"/>
            <a:r>
              <a:rPr lang="en-US" dirty="0" smtClean="0"/>
              <a:t>Newton </a:t>
            </a:r>
            <a:r>
              <a:rPr lang="en-US" dirty="0" smtClean="0"/>
              <a:t>Raphson Algorithm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3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Newton-Raphson Algorithm 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0"/>
            <a:ext cx="8229600" cy="28194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Very powerful and widely used numerical algorithm for solving many types of equations.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Solve polynomial equations and find roots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Solve systems of equations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Solve non-linear equations and systems of non-linear equations 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83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Newton-Raphson Algorithm for</a:t>
            </a:r>
            <a:b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Solving an Equation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2209799" y="5257800"/>
                <a:ext cx="4114800" cy="11166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𝑥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𝑛</m:t>
                          </m:r>
                          <m:r>
                            <a:rPr lang="en-US" sz="32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+1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=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𝑥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𝑛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 − </m:t>
                      </m:r>
                      <m:f>
                        <m:fPr>
                          <m:ctrlPr>
                            <a:rPr lang="en-US" sz="32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𝑓</m:t>
                          </m:r>
                          <m:r>
                            <a:rPr lang="en-US" sz="32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32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32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sz="32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)</m:t>
                          </m:r>
                        </m:num>
                        <m:den>
                          <m:sSup>
                            <m:sSupPr>
                              <m:ctrlPr>
                                <a:rPr lang="en-US" sz="32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pPr>
                            <m:e>
                              <m:r>
                                <a:rPr lang="en-US" sz="32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𝑓</m:t>
                              </m:r>
                            </m:e>
                            <m:sup>
                              <m:r>
                                <a:rPr lang="en-US" sz="32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′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32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32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  <a:cs typeface="Arial" pitchFamily="34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  <a:cs typeface="Arial" pitchFamily="34" charset="0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US" sz="3200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9799" y="5257800"/>
                <a:ext cx="4114800" cy="111665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430432" y="3512403"/>
                <a:ext cx="1673535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32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32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32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0432" y="3512403"/>
                <a:ext cx="1673535" cy="49244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457200" y="2445603"/>
            <a:ext cx="8077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Suppose we want to find the values for x at which some function, f(x), is equal to 0: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4024" y="4240649"/>
            <a:ext cx="8077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Newton-Raphson algorithm is an iterative algorithm for finding these values.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390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Newton-Raphson Example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1600200"/>
                <a:ext cx="8610600" cy="5181600"/>
              </a:xfrm>
            </p:spPr>
            <p:txBody>
              <a:bodyPr>
                <a:normAutofit fontScale="92500"/>
              </a:bodyPr>
              <a:lstStyle/>
              <a:p>
                <a:pPr marL="0" indent="0">
                  <a:buNone/>
                </a:pPr>
                <a:r>
                  <a:rPr lang="en-US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Solve:      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</a:rPr>
                      <m:t>−739=0</m:t>
                    </m:r>
                  </m:oMath>
                </a14:m>
                <a:r>
                  <a:rPr lang="en-US" dirty="0" smtClean="0">
                    <a:solidFill>
                      <a:schemeClr val="accent1">
                        <a:lumMod val="50000"/>
                      </a:schemeClr>
                    </a:solidFill>
                  </a:rPr>
                  <a:t>    (i.e., find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</a:rPr>
                          <m:t>739 </m:t>
                        </m:r>
                      </m:e>
                    </m:rad>
                  </m:oMath>
                </a14:m>
                <a:r>
                  <a:rPr lang="en-US" dirty="0" smtClean="0">
                    <a:solidFill>
                      <a:schemeClr val="accent1">
                        <a:lumMod val="50000"/>
                      </a:schemeClr>
                    </a:solidFill>
                  </a:rPr>
                  <a:t>)</a:t>
                </a:r>
              </a:p>
              <a:p>
                <a:pPr marL="0" indent="0">
                  <a:buNone/>
                </a:pPr>
                <a:endParaRPr lang="en-US" dirty="0">
                  <a:solidFill>
                    <a:schemeClr val="accent1">
                      <a:lumMod val="50000"/>
                    </a:schemeClr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                                     </m:t>
                          </m:r>
                          <m: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𝑛</m:t>
                          </m:r>
                          <m: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+1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</a:rPr>
                        <m:t> − 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𝑛</m:t>
                              </m:r>
                            </m:sub>
                            <m:sup>
                              <m:r>
                                <a:rPr lang="en-US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−739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2(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dirty="0" smtClean="0">
                  <a:solidFill>
                    <a:schemeClr val="accent1">
                      <a:lumMod val="50000"/>
                    </a:schemeClr>
                  </a:solidFill>
                </a:endParaRPr>
              </a:p>
              <a:p>
                <a:pPr marL="0" indent="0">
                  <a:buNone/>
                </a:pPr>
                <a:endParaRPr lang="en-US" sz="2400" u="sng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0" indent="0">
                  <a:buNone/>
                </a:pPr>
                <a:r>
                  <a:rPr lang="en-US" sz="2400" u="sng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Initial Guess</a:t>
                </a:r>
                <a:r>
                  <a:rPr lang="en-US" sz="24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:    	Guess = 25</a:t>
                </a:r>
              </a:p>
              <a:p>
                <a:pPr marL="0" indent="0">
                  <a:buNone/>
                </a:pPr>
                <a:r>
                  <a:rPr lang="en-US" sz="2400" u="sng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Check</a:t>
                </a:r>
                <a:r>
                  <a:rPr lang="en-US" sz="24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:		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25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cs typeface="Arial" pitchFamily="34" charset="0"/>
                      </a:rPr>
                      <m:t>−739=−144</m:t>
                    </m:r>
                  </m:oMath>
                </a14:m>
                <a:r>
                  <a:rPr lang="en-US" sz="24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	    	     Way off!</a:t>
                </a:r>
              </a:p>
              <a:p>
                <a:pPr marL="0" indent="0">
                  <a:buNone/>
                </a:pPr>
                <a:r>
                  <a:rPr lang="en-US" sz="2400" u="sng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Iterate</a:t>
                </a:r>
                <a:r>
                  <a:rPr lang="en-US" sz="24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:  	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cs typeface="Arial" pitchFamily="34" charset="0"/>
                      </a:rPr>
                      <m:t>NextGuess</m:t>
                    </m:r>
                    <m:r>
                      <a:rPr lang="en-US" sz="2400" b="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cs typeface="Arial" pitchFamily="34" charset="0"/>
                      </a:rPr>
                      <m:t>=25 − </m:t>
                    </m:r>
                    <m:f>
                      <m:fPr>
                        <m:ctrlPr>
                          <a:rPr lang="en-US" sz="24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(</m:t>
                        </m:r>
                        <m:sSup>
                          <m:sSupPr>
                            <m:ctrlPr>
                              <a:rPr lang="en-US" sz="2400" b="0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  <a:cs typeface="Arial" pitchFamily="34" charset="0"/>
                              </a:rPr>
                              <m:t>25</m:t>
                            </m:r>
                          </m:e>
                          <m:sup>
                            <m:r>
                              <a:rPr lang="en-US" sz="2400" b="0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  <a:cs typeface="Arial" pitchFamily="34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4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−739)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2(25)</m:t>
                        </m:r>
                      </m:den>
                    </m:f>
                  </m:oMath>
                </a14:m>
                <a:r>
                  <a:rPr lang="en-US" sz="24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 = 27.28</a:t>
                </a:r>
              </a:p>
              <a:p>
                <a:pPr marL="0" indent="0">
                  <a:buNone/>
                </a:pPr>
                <a:r>
                  <a:rPr lang="en-US" sz="2400" u="sng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Check</a:t>
                </a:r>
                <a:r>
                  <a:rPr lang="en-US" sz="24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:		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2</m:t>
                        </m:r>
                        <m:r>
                          <a:rPr lang="en-US" sz="24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7.28</m:t>
                        </m:r>
                      </m:e>
                      <m:sup>
                        <m:r>
                          <a:rPr lang="en-US" sz="2400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2</m:t>
                        </m:r>
                      </m:sup>
                    </m:sSup>
                    <m:r>
                      <a:rPr lang="en-US" sz="2400" i="1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cs typeface="Arial" pitchFamily="34" charset="0"/>
                      </a:rPr>
                      <m:t>−739=</m:t>
                    </m:r>
                    <m:r>
                      <a:rPr lang="en-US" sz="2400" b="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cs typeface="Arial" pitchFamily="34" charset="0"/>
                      </a:rPr>
                      <m:t>5.2</m:t>
                    </m:r>
                  </m:oMath>
                </a14:m>
                <a:r>
                  <a:rPr lang="en-US" sz="24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      	      Better!</a:t>
                </a:r>
              </a:p>
              <a:p>
                <a:pPr marL="0" indent="0">
                  <a:buNone/>
                </a:pPr>
                <a:r>
                  <a:rPr lang="en-US" sz="2400" u="sng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Iterate</a:t>
                </a:r>
                <a:r>
                  <a:rPr lang="en-US" sz="24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:		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cs typeface="Arial" pitchFamily="34" charset="0"/>
                      </a:rPr>
                      <m:t>Next</m:t>
                    </m:r>
                    <m:r>
                      <m:rPr>
                        <m:sty m:val="p"/>
                      </m:rPr>
                      <a:rPr lang="en-US" sz="240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cs typeface="Arial" pitchFamily="34" charset="0"/>
                      </a:rPr>
                      <m:t>Guess</m:t>
                    </m:r>
                    <m:r>
                      <a:rPr lang="en-US" sz="2400" i="1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cs typeface="Arial" pitchFamily="34" charset="0"/>
                      </a:rPr>
                      <m:t>=2</m:t>
                    </m:r>
                    <m:r>
                      <a:rPr lang="en-US" sz="2400" b="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cs typeface="Arial" pitchFamily="34" charset="0"/>
                      </a:rPr>
                      <m:t>7.28</m:t>
                    </m:r>
                    <m:r>
                      <a:rPr lang="en-US" sz="2400" i="1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cs typeface="Arial" pitchFamily="34" charset="0"/>
                      </a:rPr>
                      <m:t> − </m:t>
                    </m:r>
                    <m:f>
                      <m:fPr>
                        <m:ctrlPr>
                          <a:rPr lang="en-US" sz="2400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(</m:t>
                        </m:r>
                        <m:sSup>
                          <m:sSupPr>
                            <m:ctrlPr>
                              <a:rPr lang="en-US" sz="2400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  <a:cs typeface="Arial" pitchFamily="34" charset="0"/>
                              </a:rPr>
                              <m:t>2</m:t>
                            </m:r>
                            <m:r>
                              <a:rPr lang="en-US" sz="2400" b="0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  <a:cs typeface="Arial" pitchFamily="34" charset="0"/>
                              </a:rPr>
                              <m:t>7.28</m:t>
                            </m:r>
                          </m:e>
                          <m:sup>
                            <m:r>
                              <a:rPr lang="en-US" sz="2400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  <a:cs typeface="Arial" pitchFamily="34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400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−739)</m:t>
                        </m:r>
                      </m:num>
                      <m:den>
                        <m:r>
                          <a:rPr lang="en-US" sz="2400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2(2</m:t>
                        </m:r>
                        <m:r>
                          <a:rPr lang="en-US" sz="24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7.28</m:t>
                        </m:r>
                        <m:r>
                          <a:rPr lang="en-US" sz="2400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sz="2400" dirty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 = </a:t>
                </a:r>
                <a:r>
                  <a:rPr lang="en-US" sz="24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27.1847</a:t>
                </a:r>
                <a:endParaRPr lang="en-US" sz="2400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0" indent="0">
                  <a:buNone/>
                </a:pPr>
                <a:r>
                  <a:rPr lang="en-US" sz="2400" u="sng" dirty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Check</a:t>
                </a:r>
                <a:r>
                  <a:rPr lang="en-US" sz="2400" dirty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:		</a:t>
                </a:r>
                <a:r>
                  <a:rPr lang="en-US" sz="24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27.</m:t>
                        </m:r>
                        <m:r>
                          <a:rPr lang="en-US" sz="24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1</m:t>
                        </m:r>
                        <m:r>
                          <a:rPr lang="en-US" sz="2400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8</m:t>
                        </m:r>
                        <m:r>
                          <a:rPr lang="en-US" sz="24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47</m:t>
                        </m:r>
                      </m:e>
                      <m:sup>
                        <m:r>
                          <a:rPr lang="en-US" sz="2400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2</m:t>
                        </m:r>
                      </m:sup>
                    </m:sSup>
                    <m:r>
                      <a:rPr lang="en-US" sz="2400" i="1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cs typeface="Arial" pitchFamily="34" charset="0"/>
                      </a:rPr>
                      <m:t>−739=</m:t>
                    </m:r>
                    <m:r>
                      <a:rPr lang="en-US" sz="2400" b="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cs typeface="Arial" pitchFamily="34" charset="0"/>
                      </a:rPr>
                      <m:t>0.0091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      </a:t>
                </a:r>
                <a:r>
                  <a:rPr lang="en-US" sz="24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       Even Better</a:t>
                </a:r>
                <a:r>
                  <a:rPr lang="en-US" sz="2400" dirty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!</a:t>
                </a:r>
              </a:p>
              <a:p>
                <a:pPr marL="0" indent="0">
                  <a:buNone/>
                </a:pPr>
                <a:endParaRPr lang="en-US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0" indent="0">
                  <a:buNone/>
                </a:pPr>
                <a:endParaRPr lang="en-US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0" indent="0">
                  <a:buNone/>
                </a:pPr>
                <a:endParaRPr lang="en-US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1600200"/>
                <a:ext cx="8610600" cy="5181600"/>
              </a:xfrm>
              <a:blipFill rotWithShape="0">
                <a:blip r:embed="rId2"/>
                <a:stretch>
                  <a:fillRect l="-1133" t="-353" r="-637" b="-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609600" y="2514600"/>
                <a:ext cx="2982036" cy="86055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𝑥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𝑛</m:t>
                          </m:r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+1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𝑥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𝑛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 − 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𝑓</m:t>
                          </m:r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)</m:t>
                          </m:r>
                        </m:num>
                        <m:den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𝑓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′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  <a:cs typeface="Arial" pitchFamily="34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  <a:cs typeface="Arial" pitchFamily="34" charset="0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US" sz="2400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2514600"/>
                <a:ext cx="2982036" cy="86055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12823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Newton-Raphson Example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52400" y="1676400"/>
                <a:ext cx="8991600" cy="51816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How do we know when to quit iterating?</a:t>
                </a:r>
              </a:p>
              <a:p>
                <a:pPr marL="0" indent="0">
                  <a:buNone/>
                </a:pPr>
                <a:endParaRPr lang="en-US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0" indent="0">
                  <a:buNone/>
                </a:pPr>
                <a:r>
                  <a:rPr lang="en-US" dirty="0" smtClean="0">
                    <a:solidFill>
                      <a:srgbClr val="00B050"/>
                    </a:solidFill>
                    <a:latin typeface="Arial" pitchFamily="34" charset="0"/>
                    <a:cs typeface="Arial" pitchFamily="34" charset="0"/>
                  </a:rPr>
                  <a:t>Quit when we plug the current guess into the equation and get close enough to satisfying the equation</a:t>
                </a:r>
                <a:endParaRPr lang="en-US" dirty="0">
                  <a:solidFill>
                    <a:srgbClr val="00B050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Arial" pitchFamily="34" charset="0"/>
                        </a:rPr>
                        <m:t>𝑓</m:t>
                      </m:r>
                      <m:d>
                        <m:dPr>
                          <m:ctrl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𝐶𝑢𝑟𝑟𝑒𝑛𝑡𝐺𝑢𝑒𝑠𝑠</m:t>
                          </m:r>
                        </m:e>
                      </m:d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itchFamily="34" charset="0"/>
                        </a:rPr>
                        <m:t>≈0 </m:t>
                      </m:r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itchFamily="34" charset="0"/>
                        </a:rPr>
                        <m:t>𝑜𝑟</m:t>
                      </m:r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itchFamily="34" charset="0"/>
                        </a:rPr>
                        <m:t>  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itchFamily="34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itchFamily="34" charset="0"/>
                            </a:rPr>
                            <m:t>𝑓</m:t>
                          </m:r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itchFamily="34" charset="0"/>
                            </a:rPr>
                            <m:t>(</m:t>
                          </m:r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itchFamily="34" charset="0"/>
                            </a:rPr>
                            <m:t>𝐶𝑢𝑟𝑟𝑒𝑛𝑡𝐺𝑢𝑒𝑠𝑠</m:t>
                          </m:r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itchFamily="34" charset="0"/>
                            </a:rPr>
                            <m:t>)</m:t>
                          </m:r>
                        </m:e>
                      </m:d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itchFamily="34" charset="0"/>
                        </a:rPr>
                        <m:t>&lt;</m:t>
                      </m:r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itchFamily="34" charset="0"/>
                        </a:rPr>
                        <m:t>𝑇𝑜𝑙𝑒𝑟𝑎𝑛𝑐𝑒𝑉𝑎𝑙𝑢𝑒</m:t>
                      </m:r>
                    </m:oMath>
                  </m:oMathPara>
                </a14:m>
                <a:endParaRPr lang="en-US" sz="240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0" indent="0">
                  <a:buNone/>
                </a:pPr>
                <a:endParaRPr lang="en-US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0" indent="0">
                  <a:buNone/>
                </a:pPr>
                <a:r>
                  <a:rPr lang="en-US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In other applications, we may have to decide that convergence has occurred when the guess doesn’t change very much from one iteration to the next:</a:t>
                </a:r>
              </a:p>
              <a:p>
                <a:pPr marL="0" indent="0">
                  <a:buNone/>
                </a:pPr>
                <a:endParaRPr lang="en-US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𝐶𝑢𝑟𝑟𝑒𝑛𝑡𝐺𝑢𝑒𝑠𝑠</m:t>
                          </m:r>
                          <m: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 −</m:t>
                          </m:r>
                          <m: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𝑃𝑟𝑒𝑣𝑖𝑜𝑢𝑠𝐺𝑢𝑒𝑠𝑠</m:t>
                          </m:r>
                        </m:e>
                      </m:d>
                      <m:r>
                        <a:rPr lang="en-US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&lt;</m:t>
                      </m:r>
                      <m:r>
                        <a:rPr lang="en-US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𝑇𝑜𝑙𝑒𝑟𝑎𝑛𝑐𝑒𝑉𝑎𝑙𝑢𝑒</m:t>
                      </m:r>
                    </m:oMath>
                  </m:oMathPara>
                </a14:m>
                <a:endParaRPr lang="en-US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2400" y="1676400"/>
                <a:ext cx="8991600" cy="5181600"/>
              </a:xfrm>
              <a:blipFill rotWithShape="0">
                <a:blip r:embed="rId2"/>
                <a:stretch>
                  <a:fillRect l="-1220" t="-1059" r="-4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7156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474" y="2286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Graphical Interpretation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37795" y="1508760"/>
                <a:ext cx="717115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Example:           Solve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𝑥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Arial" pitchFamily="34" charset="0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cs typeface="Arial" pitchFamily="34" charset="0"/>
                      </a:rPr>
                      <m:t>−7</m:t>
                    </m:r>
                    <m:r>
                      <a:rPr lang="en-US" sz="2400" b="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cs typeface="Arial" pitchFamily="34" charset="0"/>
                      </a:rPr>
                      <m:t>39</m:t>
                    </m:r>
                    <m:r>
                      <a:rPr lang="en-US" sz="2400" b="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cs typeface="Arial" pitchFamily="34" charset="0"/>
                      </a:rPr>
                      <m:t>=0</m:t>
                    </m:r>
                  </m:oMath>
                </a14:m>
                <a:r>
                  <a:rPr lang="en-US" sz="24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795" y="1508760"/>
                <a:ext cx="7171150" cy="461665"/>
              </a:xfrm>
              <a:prstGeom prst="rect">
                <a:avLst/>
              </a:prstGeom>
              <a:blipFill rotWithShape="0">
                <a:blip r:embed="rId3"/>
                <a:stretch>
                  <a:fillRect l="-1361" t="-9333" b="-30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5594445" y="2351425"/>
            <a:ext cx="3429000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Suppose the initial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g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uess for solution is x = 15</a:t>
            </a:r>
            <a:r>
              <a:rPr lang="en-US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 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Locate point on curve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Draw tangent line to curve at the point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Next guess is point where tangent line intersects x-axis </a:t>
            </a:r>
          </a:p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(x = 32.1)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9334" y="2133598"/>
            <a:ext cx="5568381" cy="4652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848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4572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Graphical Interpretation (con’t)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62600" y="2321986"/>
            <a:ext cx="3429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New guess for root is x = 32.1</a:t>
            </a:r>
            <a:endParaRPr lang="en-US" dirty="0" smtClean="0">
              <a:solidFill>
                <a:srgbClr val="FF0000"/>
              </a:solidFill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Locate point on curve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Draw tangent line to curve at the point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Next guess for root is point where tangent line intersects x-axis (x = 27.6 )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36404"/>
            <a:ext cx="5898291" cy="4756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651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4572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Graphical Interpretation (con’t)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6341" y="1741796"/>
            <a:ext cx="84151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Two more iterations will take us to the solution, x = 27.1846 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90465"/>
            <a:ext cx="4953000" cy="456753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0" y="2247146"/>
            <a:ext cx="5153133" cy="4585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481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Some Limitations of </a:t>
            </a:r>
            <a:b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Newton-Raphson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495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If the guess ends up at the function maxima or minima, then the derivative is zero and the algorithm requires division by zero.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If a function has multiple solutions, the algorithm will only converge to one solution so multiple initial guesses are needed.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If the function doesn’t have a solution (Ex. e</a:t>
            </a:r>
            <a:r>
              <a:rPr lang="en-US" baseline="30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= 0), then the algorithm tends to wander toward a maximum or minimum point.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In some cases, the algorithm can get caught in a limit cycle and perhaps toggle between two values.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 algorithm may fail to converge if the initial guess is too far from the actual solution.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521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2755</TotalTime>
  <Words>333</Words>
  <Application>Microsoft Office PowerPoint</Application>
  <PresentationFormat>On-screen Show (4:3)</PresentationFormat>
  <Paragraphs>55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Cambria Math</vt:lpstr>
      <vt:lpstr>Constantia</vt:lpstr>
      <vt:lpstr>Wingdings</vt:lpstr>
      <vt:lpstr>Wingdings 2</vt:lpstr>
      <vt:lpstr>Flow</vt:lpstr>
      <vt:lpstr>Newton Raphson Algorithm</vt:lpstr>
      <vt:lpstr>Newton-Raphson Algorithm </vt:lpstr>
      <vt:lpstr>Newton-Raphson Algorithm for Solving an Equation</vt:lpstr>
      <vt:lpstr>Newton-Raphson Example</vt:lpstr>
      <vt:lpstr>Newton-Raphson Example</vt:lpstr>
      <vt:lpstr>Graphical Interpretation</vt:lpstr>
      <vt:lpstr>Graphical Interpretation (con’t)</vt:lpstr>
      <vt:lpstr>Graphical Interpretation (con’t)</vt:lpstr>
      <vt:lpstr>Some Limitations of  Newton-Raphson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DIGITAL SIGNAL PROCESSING</dc:title>
  <dc:creator>Kathy</dc:creator>
  <cp:lastModifiedBy>Naomi Fernandes</cp:lastModifiedBy>
  <cp:revision>311</cp:revision>
  <cp:lastPrinted>2011-01-10T21:22:45Z</cp:lastPrinted>
  <dcterms:created xsi:type="dcterms:W3CDTF">2009-01-04T18:54:06Z</dcterms:created>
  <dcterms:modified xsi:type="dcterms:W3CDTF">2014-08-14T18:03:14Z</dcterms:modified>
</cp:coreProperties>
</file>